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69" r:id="rId2"/>
    <p:sldId id="258" r:id="rId3"/>
    <p:sldId id="259" r:id="rId4"/>
    <p:sldId id="260" r:id="rId5"/>
    <p:sldId id="271" r:id="rId6"/>
    <p:sldId id="263" r:id="rId7"/>
    <p:sldId id="276" r:id="rId8"/>
    <p:sldId id="277" r:id="rId9"/>
    <p:sldId id="278" r:id="rId10"/>
    <p:sldId id="272" r:id="rId11"/>
    <p:sldId id="27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CC00"/>
    <a:srgbClr val="9900CC"/>
    <a:srgbClr val="CC00CC"/>
    <a:srgbClr val="660066"/>
    <a:srgbClr val="CC0000"/>
    <a:srgbClr val="FFFF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676CDC9-1CC1-4B00-91C1-A68A762650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reeform 10"/>
          <p:cNvSpPr>
            <a:spLocks/>
          </p:cNvSpPr>
          <p:nvPr userDrawn="1"/>
        </p:nvSpPr>
        <p:spPr bwMode="gray">
          <a:xfrm>
            <a:off x="0" y="57150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" name="Picture 11" descr="6ac6efb25e0a35d160b484086b39328b"/>
          <p:cNvPicPr>
            <a:picLocks noChangeAspect="1" noChangeArrowheads="1" noCrop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9" descr="EqWorld 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04800"/>
            <a:ext cx="2052638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0" descr="6ac6efb25e0a35d160b484086b39328b"/>
          <p:cNvPicPr>
            <a:picLocks noChangeAspect="1" noChangeArrowheads="1" noCrop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57200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reeform 31"/>
          <p:cNvSpPr>
            <a:spLocks/>
          </p:cNvSpPr>
          <p:nvPr userDrawn="1"/>
        </p:nvSpPr>
        <p:spPr bwMode="gray">
          <a:xfrm>
            <a:off x="0" y="51816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4" name="Picture 32" descr="6ac6efb25e0a35d160b484086b39328b"/>
          <p:cNvPicPr>
            <a:picLocks noChangeAspect="1" noChangeArrowheads="1" noCrop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609600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6F6E68-4E8E-4D1C-8C3C-CF0711AFC7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6BA01-8DE9-4599-92FD-3D49B27589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E58B1-81E8-45DB-9B64-6BBEDCFC4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AD94371-8BFC-45A6-B1E5-4FC4554D4A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C18EE6-D2C9-405E-BDFE-904A65D281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2B97CD-0F92-41EC-9830-D74F4F5B3E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2A3FBD8B-DA33-4584-9781-B0490DB480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FFECD-34F3-4C1B-9EB0-B410DEA8C5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7FA2DD-18F2-4B22-8743-8CDE69111B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FC20AE-7A18-48B9-BF3A-111403B660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FF4F01-482D-4544-B238-8EF9EF051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5DA2207-1297-4008-8444-266571674F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0"/>
          <p:cNvSpPr>
            <a:spLocks/>
          </p:cNvSpPr>
          <p:nvPr userDrawn="1"/>
        </p:nvSpPr>
        <p:spPr bwMode="gray">
          <a:xfrm>
            <a:off x="0" y="57150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4" name="Picture 11" descr="6ac6efb25e0a35d160b484086b39328b"/>
          <p:cNvPicPr>
            <a:picLocks noChangeAspect="1" noChangeArrowheads="1" noCrop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04800" y="304800"/>
            <a:ext cx="40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533400" y="685800"/>
            <a:ext cx="81534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Мастер-класс </a:t>
            </a:r>
          </a:p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по теме </a:t>
            </a:r>
          </a:p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«Развитие критического мышления через чтение и письмо при работе с художественным текстом». </a:t>
            </a:r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3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Ямалиева Далиля Шамиловна, учитель русского языка и литературы.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685800" y="3670300"/>
            <a:ext cx="80787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latin typeface="Times New Roman" pitchFamily="18" charset="0"/>
              </a:rPr>
              <a:t>Тема  урока: «Смерть  ради  жизни». </a:t>
            </a:r>
          </a:p>
        </p:txBody>
      </p:sp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1651000" y="914400"/>
            <a:ext cx="591185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</a:rPr>
              <a:t>Урок литературы в 6 классе </a:t>
            </a:r>
          </a:p>
          <a:p>
            <a:pPr algn="ctr"/>
            <a:endParaRPr lang="ru-RU" sz="1200" b="1">
              <a:latin typeface="Times New Roman" pitchFamily="18" charset="0"/>
            </a:endParaRPr>
          </a:p>
          <a:p>
            <a:pPr algn="ctr"/>
            <a:r>
              <a:rPr lang="ru-RU" sz="2800" b="1">
                <a:latin typeface="Times New Roman" pitchFamily="18" charset="0"/>
              </a:rPr>
              <a:t>по рассказу  И.А.Бунина   «Лапти».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4" t="15373" r="49263" b="49564"/>
          <a:stretch>
            <a:fillRect/>
          </a:stretch>
        </p:blipFill>
        <p:spPr bwMode="auto">
          <a:xfrm>
            <a:off x="2339975" y="260350"/>
            <a:ext cx="4070350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30163" y="1812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403350" y="6092825"/>
            <a:ext cx="7366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Иллюстрация Е.Абаренковой к рассказу И.А.Бунина «Лапти»</a:t>
            </a:r>
            <a:endParaRPr lang="ru-RU" sz="2000" b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326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474227"/>
            <a:ext cx="8229600" cy="3242806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ru-RU" dirty="0" smtClean="0"/>
              <a:t>    </a:t>
            </a:r>
            <a:r>
              <a:rPr lang="ru-RU" sz="3600" b="1" dirty="0" smtClean="0">
                <a:latin typeface="Times New Roman" pitchFamily="18" charset="0"/>
              </a:rPr>
              <a:t>«Результат обучения оценивается не количеством сообщённой информации, а качеством усвоения и развития способностей к обучению и самообразованию».</a:t>
            </a:r>
          </a:p>
          <a:p>
            <a:pPr eaLnBrk="1" hangingPunct="1">
              <a:buFontTx/>
              <a:buNone/>
            </a:pPr>
            <a:r>
              <a:rPr lang="ru-RU" sz="3600" b="1" i="1" dirty="0" smtClean="0">
                <a:latin typeface="Times New Roman" pitchFamily="18" charset="0"/>
              </a:rPr>
              <a:t>						Кудрявцев Д.</a:t>
            </a:r>
            <a:endParaRPr lang="ru-RU" sz="3600" b="1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</a:pPr>
            <a:endParaRPr lang="ru-RU" b="1" i="1" dirty="0" smtClean="0">
              <a:solidFill>
                <a:srgbClr val="800080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</a:pPr>
            <a:endParaRPr lang="ru-RU" b="1" i="1" dirty="0" smtClean="0">
              <a:solidFill>
                <a:srgbClr val="800080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</a:pPr>
            <a:endParaRPr lang="ru-RU" b="1" i="1" dirty="0" smtClean="0">
              <a:solidFill>
                <a:srgbClr val="800080"/>
              </a:solidFill>
              <a:latin typeface="Times New Roman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016" y="3872908"/>
            <a:ext cx="4265240" cy="249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Фото для конкурса\SDC118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4248472" cy="2940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4114800"/>
            <a:ext cx="4733925" cy="2362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altLang="ja-JP" sz="2400" b="1" smtClean="0">
                <a:latin typeface="Times New Roman" pitchFamily="18" charset="0"/>
              </a:rPr>
              <a:t>Что я знаю?</a:t>
            </a:r>
          </a:p>
          <a:p>
            <a:pPr marL="0" indent="0" eaLnBrk="1" hangingPunct="1">
              <a:buFontTx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altLang="ja-JP" sz="2400" b="1" smtClean="0">
                <a:latin typeface="Times New Roman" pitchFamily="18" charset="0"/>
              </a:rPr>
              <a:t>Что я узнал нового?</a:t>
            </a:r>
          </a:p>
          <a:p>
            <a:pPr marL="0" indent="0" eaLnBrk="1" hangingPunct="1">
              <a:buFontTx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altLang="ja-JP" sz="2400" b="1" smtClean="0">
                <a:latin typeface="Times New Roman" pitchFamily="18" charset="0"/>
              </a:rPr>
              <a:t>Как изменились мои знания?</a:t>
            </a:r>
          </a:p>
          <a:p>
            <a:pPr marL="0" indent="0" eaLnBrk="1" hangingPunct="1">
              <a:buFontTx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altLang="ja-JP" sz="2400" b="1" smtClean="0">
                <a:latin typeface="Times New Roman" pitchFamily="18" charset="0"/>
              </a:rPr>
              <a:t>Что я буду с этим делать?</a:t>
            </a:r>
            <a:endParaRPr lang="ru-RU" sz="2400" b="1" smtClean="0">
              <a:latin typeface="Times New Roman" pitchFamily="18" charset="0"/>
            </a:endParaRPr>
          </a:p>
        </p:txBody>
      </p:sp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762000" y="3008313"/>
            <a:ext cx="8001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критического мышления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чтение и письмо (РКМЧП).</a:t>
            </a:r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609600" y="246063"/>
            <a:ext cx="8001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• Как научить учащихся самостоятельно находить знания? </a:t>
            </a: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•  Как научить отделять главное от существенного в тексте или в речи и уметь акцентировать на первом? </a:t>
            </a:r>
          </a:p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•  Как развить базовые качества личности, как рефлексивность, коммуникативность, креативность, мобильность, самостоятельность?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9"/>
          <p:cNvSpPr>
            <a:spLocks noChangeArrowheads="1"/>
          </p:cNvSpPr>
          <p:nvPr/>
        </p:nvSpPr>
        <p:spPr bwMode="auto">
          <a:xfrm>
            <a:off x="415925" y="333375"/>
            <a:ext cx="8229600" cy="5975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Это американская технология, в России она начала развиваться с 1997 года. </a:t>
            </a:r>
          </a:p>
          <a:p>
            <a:pPr algn="just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Она основана на обобщении мирового опыта и на достижениях российской педагогики и психологии (идеи Л. С. Выгодского, П. Я. Гальперина, В. В. Давыдова, Д. Б. Эльконина, Л.В.Занкова).</a:t>
            </a:r>
          </a:p>
          <a:p>
            <a:pPr algn="just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Технология</a:t>
            </a:r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«Развитие критического мышления» - это целостная система, которая развивает продуктивное творческое мышление, формирует интеллектуальные умения, навыки работы с информацией, учит учиться.</a:t>
            </a:r>
          </a:p>
          <a:p>
            <a:pPr algn="just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Это интерактивная технология, то есть учебный процесс организован на основе взаимодействия учащихся друг с другом, с педагогом.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3"/>
          <p:cNvSpPr>
            <a:spLocks noChangeArrowheads="1"/>
          </p:cNvSpPr>
          <p:nvPr/>
        </p:nvSpPr>
        <p:spPr bwMode="auto">
          <a:xfrm>
            <a:off x="533400" y="685800"/>
            <a:ext cx="81534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Мастер-класс </a:t>
            </a:r>
          </a:p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по теме </a:t>
            </a:r>
          </a:p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«Развитие критического мышления через чтение и письмо при работе с художественным текстом». </a:t>
            </a:r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8434" name="Рисунок 2" descr="E:\Фото для конкурса\IMG_0175.JPG"/>
          <p:cNvPicPr>
            <a:picLocks noChangeAspect="1" noChangeArrowheads="1"/>
          </p:cNvPicPr>
          <p:nvPr/>
        </p:nvPicPr>
        <p:blipFill>
          <a:blip r:embed="rId2"/>
          <a:srcRect t="13567"/>
          <a:stretch>
            <a:fillRect/>
          </a:stretch>
        </p:blipFill>
        <p:spPr bwMode="auto">
          <a:xfrm>
            <a:off x="533400" y="3810000"/>
            <a:ext cx="365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4" descr="E:\Фото для конкурса\IMG_0178.JPG"/>
          <p:cNvPicPr>
            <a:picLocks noChangeAspect="1" noChangeArrowheads="1"/>
          </p:cNvPicPr>
          <p:nvPr/>
        </p:nvPicPr>
        <p:blipFill>
          <a:blip r:embed="rId3"/>
          <a:srcRect t="9772"/>
          <a:stretch>
            <a:fillRect/>
          </a:stretch>
        </p:blipFill>
        <p:spPr bwMode="auto">
          <a:xfrm>
            <a:off x="4841875" y="3795713"/>
            <a:ext cx="36163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268760"/>
            <a:ext cx="8229600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  1. ВЫЗОВ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 актуализировать и проанализировать имеющиеся знания и представления по изучаемой теме;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 пробудить интерес, активизировать обучаемого;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 структурировать последующий процесс изучения материала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endParaRPr lang="ru-RU" sz="10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	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2. ОСМЫСЛЕНИЕ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получение новой информации;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ее осмысление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соотнесение новой информации с собственными знаниями;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000" b="1" dirty="0" smtClean="0">
                <a:latin typeface="Times New Roman" pitchFamily="18" charset="0"/>
              </a:rPr>
              <a:t>поддержание активности, интереса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ru-RU" sz="1000" b="1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3. РЕФЛЕКСИЯ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  выражение новых идей и информации собственными словами;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latin typeface="Times New Roman" pitchFamily="18" charset="0"/>
              </a:rPr>
              <a:t>-   целостное осмысление и обобщение полученной информации на основе обмена мнениями между обучаемыми друг с другом и преподавателем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843213" y="476250"/>
            <a:ext cx="33115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4000" b="1">
                <a:latin typeface="Times New Roman" pitchFamily="18" charset="0"/>
              </a:rPr>
              <a:t>Этапы урока.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381000" y="1216025"/>
            <a:ext cx="8610600" cy="561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 Ассоциативная карта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—подбор слов, по данному слову, предложению.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 Приём «Аквариум»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из класса выходят 3-4 человека, которые будут «золотыми рыбками» в аквариуме. Садятся в круг. Их задача ответить на вопросы, предложенные учителем.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 Стратегия «Ключевые слова»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по опорным словам составить небольшой рассказ.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Стратегия «Интервью»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ученик «берёт интервью» у других учащихся по определённой теме, при этом составляет вопросы сам.</a:t>
            </a:r>
          </a:p>
          <a:p>
            <a:r>
              <a:rPr lang="ru-RU" dirty="0"/>
              <a:t> 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771775" y="404813"/>
            <a:ext cx="30718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C0000"/>
                </a:solidFill>
                <a:latin typeface="Times New Roman" pitchFamily="18" charset="0"/>
              </a:rPr>
              <a:t>Стадия вызова.</a:t>
            </a:r>
          </a:p>
        </p:txBody>
      </p:sp>
    </p:spTree>
    <p:extLst>
      <p:ext uri="{BB962C8B-B14F-4D97-AF65-F5344CB8AC3E}">
        <p14:creationId xmlns:p14="http://schemas.microsoft.com/office/powerpoint/2010/main" val="931329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228600" y="1023938"/>
            <a:ext cx="8610600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 Чтение с остановками. 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 Групповое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прогнозирование.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 Цветовые ассоциации—дети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 помощью цвета, показывают ассоциацию к данному слову, предложению.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 Приём «Авторское кресло» 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ребёнок выступает в роли автора  и придумывает продолжение рассказа, сидя на стуле.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5. ДДЗ (дневник двойной записи) -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записывается фраза, которая удивила, привлекла внимание и т.д. в виде таблицы.</a:t>
            </a:r>
          </a:p>
          <a:p>
            <a:r>
              <a:rPr lang="ru-RU" dirty="0"/>
              <a:t> 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2484438" y="333375"/>
            <a:ext cx="4005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C0000"/>
                </a:solidFill>
                <a:latin typeface="Times New Roman" pitchFamily="18" charset="0"/>
              </a:rPr>
              <a:t>Стадия осмысления.</a:t>
            </a:r>
          </a:p>
        </p:txBody>
      </p:sp>
    </p:spTree>
    <p:extLst>
      <p:ext uri="{BB962C8B-B14F-4D97-AF65-F5344CB8AC3E}">
        <p14:creationId xmlns:p14="http://schemas.microsoft.com/office/powerpoint/2010/main" val="1821737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304800" y="1066800"/>
            <a:ext cx="8610600" cy="5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 Приём «Написание эссе»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—это свободное письмо на заданную тему. 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 Приём «Толстые и тонкие вопросы»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демонстра-ция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понимания пройденного. Тонкие вопросы требуют для ответа 1 слово или предложение (где? Как? Когда? Как звали? ...), а толстые вопросы—2-3 предложения (Почему? Как ты думаешь? Что если...? Объясни...).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 Приём «Дерево предсказаний»-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этот прием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помо-гает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строить предположения по поводу развития сюжетной линии в рассказе, повести.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 Ассоциативная карта.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484438" y="404813"/>
            <a:ext cx="37290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CC0000"/>
                </a:solidFill>
                <a:latin typeface="Times New Roman" pitchFamily="18" charset="0"/>
              </a:rPr>
              <a:t>Стадия рефлексии.</a:t>
            </a:r>
          </a:p>
        </p:txBody>
      </p:sp>
    </p:spTree>
    <p:extLst>
      <p:ext uri="{BB962C8B-B14F-4D97-AF65-F5344CB8AC3E}">
        <p14:creationId xmlns:p14="http://schemas.microsoft.com/office/powerpoint/2010/main" val="2276011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856</TotalTime>
  <Words>316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Елена</dc:creator>
  <cp:lastModifiedBy>Шадчинская СОШ</cp:lastModifiedBy>
  <cp:revision>45</cp:revision>
  <cp:lastPrinted>1601-01-01T00:00:00Z</cp:lastPrinted>
  <dcterms:created xsi:type="dcterms:W3CDTF">1601-01-01T00:00:00Z</dcterms:created>
  <dcterms:modified xsi:type="dcterms:W3CDTF">2013-04-18T15:25:33Z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